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E156A-3FD9-3B55-9FC0-1452D22D4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A7BE48A-CAFA-650C-8E11-945A2EE4C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A008A40-6131-B91F-0238-766754E67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49B4C9F-7135-5046-D8D1-8E1A666BB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77E9769-CA49-5021-612A-9A352541B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777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519A45-2C24-D0F8-CFF9-BFC613453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91111FD-71AC-8BE3-DF5B-A86E19E1E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3ABAB4F-BB98-D652-6248-3002417DC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125567F-C080-99FA-F0B6-425EA48CD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BE9191F-31A0-4B00-D2BC-6E4D31AD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450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62C1CCE-2EC5-077E-ADCD-0694D4DC6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8D75ACB-CF05-0CBA-F20D-3BE58EE52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B991028-72BA-0C5C-CAD9-8ADC10F8A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2BF76F4-678F-ECD8-D74B-91348D9B7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58D5CC0-3B4A-12D4-8678-CF0716858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030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F7C95-122B-6C04-BA47-41FB71411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AB39256-1C38-ED2B-6062-BD0EA44A5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E817991-7E78-6FDF-8F02-E0AB2786B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5D293F2-5D34-B6DA-9FA3-821561BD5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CC7577E-CCAA-3851-7E19-348E7D3D9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716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85599C-BA71-2F69-FABA-146C3EA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73D6750-C582-CFD1-8547-24CBC7652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21BBCD7-1F79-4F23-BD9F-AE183902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39B7131-80FB-244D-A2AE-1B154B25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539985D-9657-42AB-734E-1BAFD015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675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15809-B4A6-A718-1950-6F33855EC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D057205-B518-B7AB-28FD-A370C7F200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16A4C85-45FA-2399-92ED-21BCDFC86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E2C26D6-7F02-C59C-A5DB-F24B3B3F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A8E0C0A-2A8A-392F-AB31-FC98691E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2877EB2-236F-2B5F-097C-82EB0B6B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594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34E29-E547-8116-0B74-B787A86B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1AFD1F0-FED8-31BA-4636-77207C6B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6146BC6-844D-F351-77DB-49D6B6565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5CE0F923-997D-80C5-9AB9-EB10855AA9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AD910848-BA47-CA7B-E72D-825327A76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2BCEDE02-6F94-DCBD-E7D7-94648D5CB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0CE391B-A37C-937E-6AF7-81430280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40DDF33-2F28-3C4F-DEAA-F99B76F1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2089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D3E6C-AC35-7E2B-6E1D-CAD39DD4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794E9643-25DC-E4A5-12FF-5C4E7296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083ECD3-715B-B03A-EA9F-B991E48E9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1A864DAA-095E-8B95-9C1C-17F71CA6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390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69840FB9-D639-877B-26FF-F2C5FCCD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050CA0C1-D279-CFD0-0E84-D085DDBE6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A399DD4-039A-7FA9-1147-816AB925C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081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3546F-6E47-D317-0B96-2282EB1C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961967B-1442-51B9-D37D-EC45F55E4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AA9912BC-D6C3-123D-26A2-94E64C0FB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E732744-2F12-B4C8-BEC4-68163770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8F8C8C0-BBE4-204A-51A8-DBE29573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D56FBBA-54AD-5906-0ADA-5D81AFDE7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86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DC30B7-2ECC-C622-CBD6-378C51DF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937B508B-BD7B-5FCC-DDAD-E2A1AD0BD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9055681-FD2E-73BC-8FA9-B834C2EB7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218190F-B450-F1CC-D2D8-0473F1FE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B9BD545-6F58-94EA-41E4-BE97BA67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DD9A1AB-0047-8131-4EAC-6811EBC2C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500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A42E629F-B742-15D8-8EDB-11F5B5EA2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66AF0CF-8DCA-1559-B500-117F93B43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600566C-BEA7-BB8C-6FDB-207AFC457C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A7BE5DA-019B-7273-AE45-D8EF4270F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D0AAB45-7073-366B-CD06-86CB21B43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993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Habitação</a:t>
            </a: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Impactos no Alojamento Local</a:t>
            </a: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8C64F84-75E5-AB19-8C5A-701F1E28CA76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 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F5199DD-D369-DBD6-3280-5AA57E46D990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Impactos no Alojamento Local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8D3507E-CE82-D0E7-90B8-4C54BC72EB67}"/>
              </a:ext>
            </a:extLst>
          </p:cNvPr>
          <p:cNvSpPr txBox="1"/>
          <p:nvPr/>
        </p:nvSpPr>
        <p:spPr>
          <a:xfrm>
            <a:off x="0" y="6646331"/>
            <a:ext cx="7091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800" dirty="0"/>
              <a:t>Versão 1.03</a:t>
            </a:r>
          </a:p>
        </p:txBody>
      </p:sp>
    </p:spTree>
    <p:extLst>
      <p:ext uri="{BB962C8B-B14F-4D97-AF65-F5344CB8AC3E}">
        <p14:creationId xmlns:p14="http://schemas.microsoft.com/office/powerpoint/2010/main" val="18146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CEAL – Contribuição Extraordinária do AL</a:t>
            </a: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6CB0E87-D14E-5778-0E4E-049E220DE1C2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A4C52F-0C43-29CF-C728-13E30D418957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Impactos no Alojamento Local</a:t>
            </a:r>
          </a:p>
        </p:txBody>
      </p:sp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C656EAB8-0805-B90E-F0B6-8EEC12A5341D}"/>
              </a:ext>
            </a:extLst>
          </p:cNvPr>
          <p:cNvSpPr txBox="1"/>
          <p:nvPr/>
        </p:nvSpPr>
        <p:spPr>
          <a:xfrm>
            <a:off x="167951" y="675246"/>
            <a:ext cx="806164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Trata-se de uma “Taxa” anual, aplicada por m</a:t>
            </a:r>
            <a:r>
              <a:rPr lang="pt-PT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do imóvel, cuja fórmula de cálculo está dependente de variáveis a definir, como por exemplo 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RevPAR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do Concelho de localização do imóvel para 2023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Aplica-se nos Concelhos considerados de elevada densidade (a branco no mapa à direita), aos imóveis registados como AL a 31 de Dezembro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Estima-se que nas zonas de maior pressão turística, a CEAL seja de cerca de 40€ por m</a:t>
            </a:r>
            <a:r>
              <a:rPr lang="pt-PT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para 2023, a pagar em Junho de 2024. Nas zonas de menor pressão, cerca de 30€ por m2 para 2023, a pagar em Junho de 2024.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Aplica-se ao detentor do registo de AL, sendo o proprietário do imóvel solidariamente responsável pelo pagamento da CEAL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Não se aplica a imóveis que não constituam frações autónomas suscetíveis de utilização independente, bem como à modalidade Quartos na Habitação Própria e Permanente até um máximo de 120 dias anuais.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Uma vez que só se aplica a imóveis com registo de AL ativo no RNAL a 31 de Dezembro, é pois possível a quem pretender até essa data cancelar o registo de AL, evitar o pagamento da CEAL em 2024, relativo a 2023</a:t>
            </a:r>
          </a:p>
          <a:p>
            <a:pPr algn="just"/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 descr="Uma imagem com mapa&#10;&#10;Descrição gerada automaticamente">
            <a:extLst>
              <a:ext uri="{FF2B5EF4-FFF2-40B4-BE49-F238E27FC236}">
                <a16:creationId xmlns:a16="http://schemas.microsoft.com/office/drawing/2014/main" id="{6DA25737-1079-5FC7-5800-155E4B8F3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046" y="935034"/>
            <a:ext cx="3593003" cy="459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047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Agravamento de IMI</a:t>
            </a: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6CB0E87-D14E-5778-0E4E-049E220DE1C2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A4C52F-0C43-29CF-C728-13E30D418957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Impactos no Alojamento Local</a:t>
            </a:r>
          </a:p>
        </p:txBody>
      </p:sp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94852A1-3A00-6AD4-6BF1-F97AB3A58722}"/>
              </a:ext>
            </a:extLst>
          </p:cNvPr>
          <p:cNvSpPr txBox="1"/>
          <p:nvPr/>
        </p:nvSpPr>
        <p:spPr>
          <a:xfrm>
            <a:off x="238124" y="920621"/>
            <a:ext cx="68960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Todos os imóveis registados como Alojamento Local (sem exceções de localização ou modalidade) passarão a pagar IMI agravado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Deixa de se aplicar o coeficiente de vetustez no cálculo do Valor Patrimonial Tributário do imóvel 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Ou seja, qualquer imóvel registado como AL pagará IMI como se fosse um imóvel novo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Na tabela ao lado encontramos os diferentes Coeficientes de Vetustez aplicáveis dada a antiguidade dos imóveis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Exemplo 1 – Imóvel com 35 anos, com um IMI anual de 300€ em 2023 (coeficiente de vetustez = 0,75) passará a pagar 400€ a partir de 2024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Exemplo 2 – Imóvel com 70 anos, com um IMI anual de 200€ em 2023 (coeficiente de vetustez = 0,40) passará a pagar 500€ em 2024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Aplica-se ao proprietário do imóvel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m 12" descr="Uma imagem com texto, captura de ecrã, Tipo de letra, número&#10;&#10;Descrição gerada automaticamente">
            <a:extLst>
              <a:ext uri="{FF2B5EF4-FFF2-40B4-BE49-F238E27FC236}">
                <a16:creationId xmlns:a16="http://schemas.microsoft.com/office/drawing/2014/main" id="{E1BB1354-6BF2-78FB-92E5-321BDB2649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982" y="2143115"/>
            <a:ext cx="4740894" cy="227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108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Agravamento de IRS</a:t>
            </a: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6CB0E87-D14E-5778-0E4E-049E220DE1C2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A4C52F-0C43-29CF-C728-13E30D418957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Impactos no Alojamento Local</a:t>
            </a:r>
          </a:p>
        </p:txBody>
      </p:sp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CaixaDeTexto 4">
            <a:extLst>
              <a:ext uri="{FF2B5EF4-FFF2-40B4-BE49-F238E27FC236}">
                <a16:creationId xmlns:a16="http://schemas.microsoft.com/office/drawing/2014/main" id="{59C64588-86FF-F30E-0B63-FB63C31BDC0A}"/>
              </a:ext>
            </a:extLst>
          </p:cNvPr>
          <p:cNvSpPr txBox="1"/>
          <p:nvPr/>
        </p:nvSpPr>
        <p:spPr>
          <a:xfrm>
            <a:off x="167952" y="936985"/>
            <a:ext cx="592804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AL na modalidade Apartamento / Moradia localizados Áreas de Contenção (Lisboa – ver mapa ao lado ; Porto – Centro Histórico e Bonfim ; Ericeira), terão um agravamento da tributação em IRS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Assim, o coeficiente de tributação em IRS, em sede de Categoria B, passa de 0,35 para 0,50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Este coeficiente é um “lucro estimado”, ou seja, o lucro estimado era de 35% e passa a ser de 50%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Significa isto que para um AL que fatura 20.000€ ano, em que até aqui eram englobados 7.000€ no IRS de quem o explorava, passará a englobar 10.000€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Ou seja, a taxa de IRS aplicável será superior, e o valor a tributar também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Este agravamento aplica-se já no IRS 2023, a pagar em 2024</a:t>
            </a:r>
          </a:p>
          <a:p>
            <a:pPr algn="just"/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30F9BE60-5DBD-FB2C-8839-FAA08CA4A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9137" y="935033"/>
            <a:ext cx="5222477" cy="473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0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Novos Registos / Alteração de Registos / Caducidade</a:t>
            </a: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6CB0E87-D14E-5778-0E4E-049E220DE1C2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A4C52F-0C43-29CF-C728-13E30D418957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Impactos no Alojamento Local</a:t>
            </a:r>
          </a:p>
        </p:txBody>
      </p:sp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94852A1-3A00-6AD4-6BF1-F97AB3A58722}"/>
              </a:ext>
            </a:extLst>
          </p:cNvPr>
          <p:cNvSpPr txBox="1"/>
          <p:nvPr/>
        </p:nvSpPr>
        <p:spPr>
          <a:xfrm>
            <a:off x="167951" y="735199"/>
            <a:ext cx="79914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- Proibição de novos registos (Apartamento ou Estabelecimento de Hospedagem) nos Concelhos a branco no mapa ao lado. Nas Áreas de Contenção (centro de Lisboa e Porto e Ericeira, ao dia de hoje) mantém-se a total proibição de novos registos (Apartamento / Moradia / Hospedagem).</a:t>
            </a:r>
          </a:p>
          <a:p>
            <a:pPr algn="just"/>
            <a:endParaRPr lang="pt-P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- Proibição de alteração de registos, seja por haver intenção de alterar a entidade exploradora (por exemplo, mudar de empresa de gestão de AL), seja por morte ou divórcio, por exemplo</a:t>
            </a:r>
          </a:p>
          <a:p>
            <a:pPr algn="just"/>
            <a:endParaRPr lang="pt-P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- Os titulares de registos de AL terão de fazer prova (em moldes ainda desconhecidos) da atividade dos mesmos até 2 meses após a entrada em vigor da nova lei, caso contrário o registo será anulado (e não será possível pedir futuramente novos registos)</a:t>
            </a:r>
          </a:p>
          <a:p>
            <a:pPr algn="just"/>
            <a:endParaRPr lang="pt-P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- Os registos de AL são válidos até 2030, sendo então reavaliados, podendo então ser prolongados por períodos de 5 anos</a:t>
            </a:r>
          </a:p>
          <a:p>
            <a:pPr algn="just"/>
            <a:endParaRPr lang="pt-P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- Excetuam-se os registos de AL em que o imóvel seja garantia de empréstimo bancário (contraído até Fevereiro 2023), casos em que o registo é válido até ao prazo de maturidade do empréstimo</a:t>
            </a:r>
          </a:p>
          <a:p>
            <a:pPr algn="just"/>
            <a:endParaRPr lang="pt-P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- Cancelamento da licença de imóveis detidos por empresas, em caso de alteração da estrutura </a:t>
            </a:r>
            <a:r>
              <a:rPr lang="pt-PT" sz="1500" dirty="0" err="1">
                <a:latin typeface="Arial" panose="020B0604020202020204" pitchFamily="34" charset="0"/>
                <a:cs typeface="Arial" panose="020B0604020202020204" pitchFamily="34" charset="0"/>
              </a:rPr>
              <a:t>accionista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 / investidores</a:t>
            </a:r>
          </a:p>
        </p:txBody>
      </p:sp>
      <p:pic>
        <p:nvPicPr>
          <p:cNvPr id="4" name="Imagem 3" descr="Uma imagem com mapa&#10;&#10;Descrição gerada automaticamente">
            <a:extLst>
              <a:ext uri="{FF2B5EF4-FFF2-40B4-BE49-F238E27FC236}">
                <a16:creationId xmlns:a16="http://schemas.microsoft.com/office/drawing/2014/main" id="{C76B8F46-75BA-7278-61E0-AC8EBA937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046" y="935034"/>
            <a:ext cx="3593003" cy="459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66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Condomínios</a:t>
            </a: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6CB0E87-D14E-5778-0E4E-049E220DE1C2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A4C52F-0C43-29CF-C728-13E30D418957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Impactos no Alojamento Local</a:t>
            </a:r>
          </a:p>
        </p:txBody>
      </p:sp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94852A1-3A00-6AD4-6BF1-F97AB3A58722}"/>
              </a:ext>
            </a:extLst>
          </p:cNvPr>
          <p:cNvSpPr txBox="1"/>
          <p:nvPr/>
        </p:nvSpPr>
        <p:spPr>
          <a:xfrm>
            <a:off x="281509" y="810657"/>
            <a:ext cx="116289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Obrigatoriedade de aprovação prévia, por unanimidade dos condóminos, para instalação de um novo AL nas zonas onde é possível obter registos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O Condomínio passa a poder solicitar à Câmara Municipal, sem necessidade de qualquer justificação, o cancelamento de Registos de AL, por maioria de 2/3 da permilagem do prédio em Assembleia de Condóminos. A Câmara Municipal dará um prazo de 60 dias para encerramento do AL.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Estas novidades juntam-se à já existente possibilidade do Condomínio agravar a Quota de um AL até 30%</a:t>
            </a:r>
          </a:p>
        </p:txBody>
      </p:sp>
      <p:pic>
        <p:nvPicPr>
          <p:cNvPr id="6" name="Imagem 5" descr="Uma imagem com pessoa, vestuário, mobília, mesa&#10;&#10;Descrição gerada automaticamente">
            <a:extLst>
              <a:ext uri="{FF2B5EF4-FFF2-40B4-BE49-F238E27FC236}">
                <a16:creationId xmlns:a16="http://schemas.microsoft.com/office/drawing/2014/main" id="{54AD83AF-8867-C75C-E3C0-318659E2EB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625" y="2861629"/>
            <a:ext cx="5114080" cy="287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199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Habitação</a:t>
            </a: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Impactos </a:t>
            </a: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Arrendamento</a:t>
            </a: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8C64F84-75E5-AB19-8C5A-701F1E28CA76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F5199DD-D369-DBD6-3280-5AA57E46D990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Impactos no Alojamento Local</a:t>
            </a:r>
          </a:p>
        </p:txBody>
      </p:sp>
    </p:spTree>
    <p:extLst>
      <p:ext uri="{BB962C8B-B14F-4D97-AF65-F5344CB8AC3E}">
        <p14:creationId xmlns:p14="http://schemas.microsoft.com/office/powerpoint/2010/main" val="1157027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Alteração das Taxas de IRS</a:t>
            </a: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6CB0E87-D14E-5778-0E4E-049E220DE1C2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A4C52F-0C43-29CF-C728-13E30D418957}"/>
              </a:ext>
            </a:extLst>
          </p:cNvPr>
          <p:cNvSpPr txBox="1"/>
          <p:nvPr/>
        </p:nvSpPr>
        <p:spPr>
          <a:xfrm>
            <a:off x="76439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Impactos no Arrendamento</a:t>
            </a:r>
          </a:p>
        </p:txBody>
      </p:sp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C656EAB8-0805-B90E-F0B6-8EEC12A5341D}"/>
              </a:ext>
            </a:extLst>
          </p:cNvPr>
          <p:cNvSpPr txBox="1"/>
          <p:nvPr/>
        </p:nvSpPr>
        <p:spPr>
          <a:xfrm>
            <a:off x="126127" y="1274564"/>
            <a:ext cx="782048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Redução da taxa liberatória de IRS de 28% para 25%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Redução de IRS para contratos mais longos:</a:t>
            </a: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	- 5 a 10 anos – 15%</a:t>
            </a: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	- 10 a 20 anos – 10%</a:t>
            </a: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	- Mais de 20 anos – 5%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Estas reduções de taxa de IRS não se aplicam a imóveis arrendados após 1 de Janeiro de 2024 e cuja renda exceda, em mais de 50%, os limites gerais de preço por tipologia e concelho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Isenção de IRS ou IRC, durante 5 anos, para imóveis com registo de AL anterior a 31 de Dezembro de 2022, cujo registo de AL seja cancelado até 31 de Dezembro de 2023 e passem para o mercado de arrendamento, com o inquilino a registar o imóvel como a sua Habitação Própria e Permanente (HPP).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m 8" descr="Uma imagem com edifício, Torre de apartamentos, Modelo em escala, casa&#10;&#10;Descrição gerada automaticamente">
            <a:extLst>
              <a:ext uri="{FF2B5EF4-FFF2-40B4-BE49-F238E27FC236}">
                <a16:creationId xmlns:a16="http://schemas.microsoft.com/office/drawing/2014/main" id="{DD3791BC-C2E1-5294-BE3A-70A2051F4F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423" y="1730295"/>
            <a:ext cx="398145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76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Isenção de Mais-Valias / Limites ao valor de Renda</a:t>
            </a: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6CB0E87-D14E-5778-0E4E-049E220DE1C2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A4C52F-0C43-29CF-C728-13E30D418957}"/>
              </a:ext>
            </a:extLst>
          </p:cNvPr>
          <p:cNvSpPr txBox="1"/>
          <p:nvPr/>
        </p:nvSpPr>
        <p:spPr>
          <a:xfrm>
            <a:off x="76439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Impactos no Arrendamento</a:t>
            </a:r>
          </a:p>
        </p:txBody>
      </p:sp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C656EAB8-0805-B90E-F0B6-8EEC12A5341D}"/>
              </a:ext>
            </a:extLst>
          </p:cNvPr>
          <p:cNvSpPr txBox="1"/>
          <p:nvPr/>
        </p:nvSpPr>
        <p:spPr>
          <a:xfrm>
            <a:off x="147368" y="1012108"/>
            <a:ext cx="118972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Ficam isentas de tributação de mais-valias as vendas de imóveis ao Estado (exceto no exercício de Direito de Opção ou proprietário com domicílio fiscal em Paraíso Fiscal)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Isenção de tributação de Mais-Valias, para imóveis vendidos entre 1 de Janeiro de 2022 e 31 de Dezembro de 2024, no caso de utilização do valor de venda do imóvel para abater a crédito habitação, em Habitação Própria e Permanente, do proprietário ou seus descendentes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Limite de 2% de subida do valor de renda em novos contratos, para imóveis que tenham estado no mercado de arrendamento nos últimos 5 anos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 descr="Uma imagem com Modelo em escala, interior, brinquedo&#10;&#10;Descrição gerada automaticamente">
            <a:extLst>
              <a:ext uri="{FF2B5EF4-FFF2-40B4-BE49-F238E27FC236}">
                <a16:creationId xmlns:a16="http://schemas.microsoft.com/office/drawing/2014/main" id="{A67118F9-D480-75BC-4A57-4759581C2C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257" y="3286490"/>
            <a:ext cx="4757483" cy="2424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772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1233</Words>
  <Application>Microsoft Office PowerPoint</Application>
  <PresentationFormat>Ecrã Panorâmico</PresentationFormat>
  <Paragraphs>95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+ Habitação  Impactos no Alojamento Local</vt:lpstr>
      <vt:lpstr>CEAL – Contribuição Extraordinária do AL</vt:lpstr>
      <vt:lpstr>Agravamento de IMI</vt:lpstr>
      <vt:lpstr>Agravamento de IRS</vt:lpstr>
      <vt:lpstr>Novos Registos / Alteração de Registos / Caducidade</vt:lpstr>
      <vt:lpstr>Condomínios</vt:lpstr>
      <vt:lpstr>+ Habitação  Impactos  no  Arrendamento</vt:lpstr>
      <vt:lpstr>Alteração das Taxas de IRS</vt:lpstr>
      <vt:lpstr>Isenção de Mais-Valias / Limites ao valor de Renda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+ Habitação  Impactos no Alojamento Local</dc:title>
  <dc:creator>Luciano Rodrigues</dc:creator>
  <cp:lastModifiedBy>Luciano Rodrigues</cp:lastModifiedBy>
  <cp:revision>10</cp:revision>
  <dcterms:created xsi:type="dcterms:W3CDTF">2023-09-28T00:11:29Z</dcterms:created>
  <dcterms:modified xsi:type="dcterms:W3CDTF">2023-10-03T00:20:10Z</dcterms:modified>
</cp:coreProperties>
</file>